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8"/>
  </p:notesMasterIdLst>
  <p:handoutMasterIdLst>
    <p:handoutMasterId r:id="rId9"/>
  </p:handoutMasterIdLst>
  <p:sldIdLst>
    <p:sldId id="287" r:id="rId4"/>
    <p:sldId id="291" r:id="rId5"/>
    <p:sldId id="289" r:id="rId6"/>
    <p:sldId id="290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648689A0-EB50-456B-A89F-1FDD11D6B07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95592EC2-EEA6-454F-B232-51BD96C690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EB8C4-912D-478C-9E7C-85DBB887DD8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5BB69BF5-C9C1-409D-8EAE-A11E7340F1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E1E73DA4-D5F3-4EF8-A496-DFE0DCFB6AA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F10DC-753B-4DD1-B97E-B1F37A4C9CE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9364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89EA897-2333-43A9-BCD9-81634A0CAE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7F2FDE9-57A1-4626-9E87-63F696B3C94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1725" y="1470025"/>
            <a:ext cx="10514013" cy="4995863"/>
          </a:xfrm>
        </p:spPr>
        <p:txBody>
          <a:bodyPr>
            <a:normAutofit/>
          </a:bodyPr>
          <a:lstStyle>
            <a:lvl1pPr marL="742950" indent="-742950">
              <a:buFont typeface="+mj-lt"/>
              <a:buAutoNum type="arabicPeriod"/>
              <a:defRPr sz="4000">
                <a:latin typeface="Arial" panose="020B0604020202020204" pitchFamily="34" charset="0"/>
                <a:ea typeface="標楷體" panose="03000509000000000000" pitchFamily="65" charset="-120"/>
                <a:cs typeface="Arial" panose="020B0604020202020204" pitchFamily="34" charset="0"/>
              </a:defRPr>
            </a:lvl1pPr>
            <a:lvl2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defRPr sz="3600"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" name="矩形: 摺角紙張 4">
            <a:extLst>
              <a:ext uri="{FF2B5EF4-FFF2-40B4-BE49-F238E27FC236}">
                <a16:creationId xmlns:a16="http://schemas.microsoft.com/office/drawing/2014/main" id="{77C1475C-EA65-4C6F-ADF1-D97EDF9F550D}"/>
              </a:ext>
            </a:extLst>
          </p:cNvPr>
          <p:cNvSpPr/>
          <p:nvPr userDrawn="1"/>
        </p:nvSpPr>
        <p:spPr>
          <a:xfrm>
            <a:off x="363893" y="261257"/>
            <a:ext cx="11251843" cy="917017"/>
          </a:xfrm>
          <a:prstGeom prst="foldedCorner">
            <a:avLst/>
          </a:prstGeom>
          <a:solidFill>
            <a:srgbClr val="43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63894" y="171799"/>
            <a:ext cx="11251844" cy="1006475"/>
          </a:xfrm>
        </p:spPr>
        <p:txBody>
          <a:bodyPr anchor="ctr">
            <a:noAutofit/>
          </a:bodyPr>
          <a:lstStyle>
            <a:lvl1pPr marL="0" indent="0" algn="l">
              <a:buNone/>
              <a:defRPr sz="4000" b="0">
                <a:solidFill>
                  <a:schemeClr val="bg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輸入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AD28C1C-10D2-4793-8A9D-94655CDB8A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9546BB7D-F14C-491B-8738-E71627DBB4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86AEB-56C8-4798-AF23-0038E5E8C973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52C6-1073-4475-8812-9FB8E5CBBF64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5">
            <a:extLst>
              <a:ext uri="{FF2B5EF4-FFF2-40B4-BE49-F238E27FC236}">
                <a16:creationId xmlns:a16="http://schemas.microsoft.com/office/drawing/2014/main" id="{09F8915E-DBA1-4B6A-8F8B-97ADA0F13EF9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第一課 環島旅行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標題 6">
            <a:extLst>
              <a:ext uri="{FF2B5EF4-FFF2-40B4-BE49-F238E27FC236}">
                <a16:creationId xmlns:a16="http://schemas.microsoft.com/office/drawing/2014/main" id="{F0F99499-2F83-4310-A9E4-DBDFBFC4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b="0" dirty="0"/>
              <a:t>一、再加上｜</a:t>
            </a:r>
            <a:r>
              <a:rPr lang="en-US" altLang="zh-TW" b="0" dirty="0"/>
              <a:t>furthermore</a:t>
            </a:r>
            <a:endParaRPr lang="zh-TW" altLang="en-US" b="0" dirty="0"/>
          </a:p>
        </p:txBody>
      </p:sp>
      <p:sp>
        <p:nvSpPr>
          <p:cNvPr id="13" name="文字版面配置區 12">
            <a:extLst>
              <a:ext uri="{FF2B5EF4-FFF2-40B4-BE49-F238E27FC236}">
                <a16:creationId xmlns:a16="http://schemas.microsoft.com/office/drawing/2014/main" id="{45CB2036-5DC4-4FB3-9BF0-E774EEF865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TW" altLang="en-US" dirty="0"/>
              <a:t>臺灣面積不大，</a:t>
            </a:r>
            <a:r>
              <a:rPr lang="zh-TW" altLang="en-US" dirty="0">
                <a:solidFill>
                  <a:srgbClr val="FF0000"/>
                </a:solidFill>
              </a:rPr>
              <a:t>再加上</a:t>
            </a:r>
            <a:r>
              <a:rPr lang="zh-TW" altLang="en-US" dirty="0"/>
              <a:t>交通便利，很適合安排環島旅行。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那棟大樓離車站不遠，交通方便，</a:t>
            </a:r>
            <a:r>
              <a:rPr lang="zh-TW" altLang="en-US" dirty="0">
                <a:solidFill>
                  <a:srgbClr val="FF0000"/>
                </a:solidFill>
              </a:rPr>
              <a:t>再加上</a:t>
            </a:r>
            <a:r>
              <a:rPr lang="zh-TW" altLang="en-US" dirty="0"/>
              <a:t>附近有超市和餐廳，房租一定不便宜。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這件毛衣的品質不錯，顏色也很漂亮，</a:t>
            </a:r>
            <a:r>
              <a:rPr lang="zh-TW" altLang="en-US" dirty="0">
                <a:solidFill>
                  <a:srgbClr val="FF0000"/>
                </a:solidFill>
              </a:rPr>
              <a:t>再加上</a:t>
            </a:r>
            <a:r>
              <a:rPr lang="zh-TW" altLang="en-US" dirty="0"/>
              <a:t>價錢不貴，所以他立刻就買了。</a:t>
            </a:r>
          </a:p>
        </p:txBody>
      </p:sp>
    </p:spTree>
    <p:extLst>
      <p:ext uri="{BB962C8B-B14F-4D97-AF65-F5344CB8AC3E}">
        <p14:creationId xmlns:p14="http://schemas.microsoft.com/office/powerpoint/2010/main" val="860130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B1F5D23F-6A03-420F-B74E-880D5371A83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有人開車，也有人騎機車，</a:t>
            </a:r>
            <a:r>
              <a:rPr lang="zh-TW" altLang="en-US" dirty="0">
                <a:solidFill>
                  <a:srgbClr val="FF0000"/>
                </a:solidFill>
              </a:rPr>
              <a:t>甚至</a:t>
            </a:r>
            <a:r>
              <a:rPr lang="zh-TW" altLang="en-US" dirty="0"/>
              <a:t>騎自行車環島。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他最近換了一個新工作，常忙到很晚才睡，</a:t>
            </a:r>
            <a:r>
              <a:rPr lang="zh-TW" altLang="en-US" dirty="0">
                <a:solidFill>
                  <a:srgbClr val="FF0000"/>
                </a:solidFill>
              </a:rPr>
              <a:t>甚至</a:t>
            </a:r>
            <a:r>
              <a:rPr lang="zh-TW" altLang="en-US" dirty="0"/>
              <a:t>週末也得到公司去加班。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dirty="0"/>
              <a:t>年輕人喜歡玩網路遊戲，有人每天花幾個小時，有人</a:t>
            </a:r>
            <a:r>
              <a:rPr lang="zh-TW" altLang="en-US" dirty="0">
                <a:solidFill>
                  <a:srgbClr val="FF0000"/>
                </a:solidFill>
              </a:rPr>
              <a:t>甚至</a:t>
            </a:r>
            <a:r>
              <a:rPr lang="zh-TW" altLang="en-US" dirty="0"/>
              <a:t>整天都坐在電腦前面玩。</a:t>
            </a:r>
          </a:p>
        </p:txBody>
      </p:sp>
      <p:sp>
        <p:nvSpPr>
          <p:cNvPr id="6" name="副標題 5">
            <a:extLst>
              <a:ext uri="{FF2B5EF4-FFF2-40B4-BE49-F238E27FC236}">
                <a16:creationId xmlns:a16="http://schemas.microsoft.com/office/drawing/2014/main" id="{7F12B3FB-AC1E-4889-B694-350494A5D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b="0" dirty="0"/>
              <a:t>二、甚至｜</a:t>
            </a:r>
            <a:r>
              <a:rPr lang="en-US" altLang="zh-TW" b="0" dirty="0"/>
              <a:t>even</a:t>
            </a:r>
            <a:endParaRPr lang="zh-TW" altLang="en-US" b="0" dirty="0"/>
          </a:p>
        </p:txBody>
      </p:sp>
    </p:spTree>
    <p:extLst>
      <p:ext uri="{BB962C8B-B14F-4D97-AF65-F5344CB8AC3E}">
        <p14:creationId xmlns:p14="http://schemas.microsoft.com/office/powerpoint/2010/main" val="411935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標題 5">
            <a:extLst>
              <a:ext uri="{FF2B5EF4-FFF2-40B4-BE49-F238E27FC236}">
                <a16:creationId xmlns:a16="http://schemas.microsoft.com/office/drawing/2014/main" id="{3720D513-F3F8-4A8D-84DB-5E65F1C3CA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b="0" dirty="0"/>
              <a:t>三、</a:t>
            </a:r>
            <a:r>
              <a:rPr lang="zh-TW" altLang="en-US" b="0" dirty="0">
                <a:latin typeface="標楷體" panose="03000509000000000000" pitchFamily="65" charset="-120"/>
              </a:rPr>
              <a:t>對</a:t>
            </a:r>
            <a:r>
              <a:rPr lang="en-US" altLang="zh-TW" b="0" dirty="0">
                <a:latin typeface="標楷體" panose="03000509000000000000" pitchFamily="65" charset="-120"/>
              </a:rPr>
              <a:t>…</a:t>
            </a:r>
            <a:r>
              <a:rPr lang="zh-TW" altLang="en-US" b="0" dirty="0">
                <a:latin typeface="標楷體" panose="03000509000000000000" pitchFamily="65" charset="-120"/>
              </a:rPr>
              <a:t>來說</a:t>
            </a:r>
            <a:r>
              <a:rPr lang="zh-TW" altLang="en-US" b="0" dirty="0"/>
              <a:t>｜</a:t>
            </a:r>
            <a:r>
              <a:rPr lang="en-US" altLang="zh-TW" b="0" dirty="0"/>
              <a:t>as far as...is concerned; for</a:t>
            </a:r>
            <a:endParaRPr lang="zh-TW" altLang="en-US" b="0" dirty="0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95B9F7B1-842B-4AC9-8B81-9249CBC1F3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對</a:t>
            </a:r>
            <a:r>
              <a:rPr lang="zh-TW" altLang="en-US" dirty="0"/>
              <a:t>觀光客</a:t>
            </a:r>
            <a:r>
              <a:rPr lang="zh-TW" altLang="en-US" dirty="0">
                <a:solidFill>
                  <a:srgbClr val="FF0000"/>
                </a:solidFill>
              </a:rPr>
              <a:t>來說</a:t>
            </a:r>
            <a:r>
              <a:rPr lang="zh-TW" altLang="en-US" dirty="0"/>
              <a:t>，坐火車環島是很特別的經驗。</a:t>
            </a:r>
            <a:endParaRPr lang="en-US" altLang="zh-TW" dirty="0"/>
          </a:p>
          <a:p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對</a:t>
            </a:r>
            <a:r>
              <a:rPr lang="zh-TW" altLang="en-US" dirty="0"/>
              <a:t>許多學習中文的西方人</a:t>
            </a:r>
            <a:r>
              <a:rPr lang="zh-TW" altLang="en-US" dirty="0">
                <a:solidFill>
                  <a:srgbClr val="FF0000"/>
                </a:solidFill>
              </a:rPr>
              <a:t>來說</a:t>
            </a:r>
            <a:r>
              <a:rPr lang="zh-TW" altLang="en-US" dirty="0"/>
              <a:t>，寫漢字是最難的部分。</a:t>
            </a:r>
            <a:endParaRPr lang="en-US" altLang="zh-TW" dirty="0"/>
          </a:p>
          <a:p>
            <a:endParaRPr lang="en-US" altLang="zh-TW" dirty="0"/>
          </a:p>
          <a:p>
            <a:pPr>
              <a:buClr>
                <a:schemeClr val="tx1"/>
              </a:buClr>
            </a:pPr>
            <a:r>
              <a:rPr lang="zh-TW" altLang="en-US" dirty="0">
                <a:solidFill>
                  <a:srgbClr val="FF0000"/>
                </a:solidFill>
              </a:rPr>
              <a:t>對</a:t>
            </a:r>
            <a:r>
              <a:rPr lang="zh-TW" altLang="en-US" dirty="0"/>
              <a:t>喜歡水上活動的人</a:t>
            </a:r>
            <a:r>
              <a:rPr lang="zh-TW" altLang="en-US" dirty="0">
                <a:solidFill>
                  <a:srgbClr val="FF0000"/>
                </a:solidFill>
              </a:rPr>
              <a:t>來說</a:t>
            </a:r>
            <a:r>
              <a:rPr lang="zh-TW" altLang="en-US" dirty="0"/>
              <a:t>，臺灣南部的墾丁是很值得去的地方。</a:t>
            </a:r>
          </a:p>
        </p:txBody>
      </p:sp>
    </p:spTree>
    <p:extLst>
      <p:ext uri="{BB962C8B-B14F-4D97-AF65-F5344CB8AC3E}">
        <p14:creationId xmlns:p14="http://schemas.microsoft.com/office/powerpoint/2010/main" val="37789995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</TotalTime>
  <Words>208</Words>
  <Application>Microsoft Office PowerPoint</Application>
  <PresentationFormat>寬螢幕</PresentationFormat>
  <Paragraphs>19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4</vt:i4>
      </vt:variant>
    </vt:vector>
  </HeadingPairs>
  <TitlesOfParts>
    <vt:vector size="1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40</cp:revision>
  <dcterms:created xsi:type="dcterms:W3CDTF">2024-07-26T00:45:44Z</dcterms:created>
  <dcterms:modified xsi:type="dcterms:W3CDTF">2026-04-23T04:13:47Z</dcterms:modified>
</cp:coreProperties>
</file>